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94"/>
  </p:notesMasterIdLst>
  <p:handoutMasterIdLst>
    <p:handoutMasterId r:id="rId95"/>
  </p:handoutMasterIdLst>
  <p:sldIdLst>
    <p:sldId id="614" r:id="rId70"/>
    <p:sldId id="611" r:id="rId71"/>
    <p:sldId id="613" r:id="rId72"/>
    <p:sldId id="612" r:id="rId73"/>
    <p:sldId id="727" r:id="rId74"/>
    <p:sldId id="740" r:id="rId75"/>
    <p:sldId id="744" r:id="rId76"/>
    <p:sldId id="742" r:id="rId77"/>
    <p:sldId id="741" r:id="rId78"/>
    <p:sldId id="748" r:id="rId79"/>
    <p:sldId id="743" r:id="rId80"/>
    <p:sldId id="745" r:id="rId81"/>
    <p:sldId id="746" r:id="rId82"/>
    <p:sldId id="747" r:id="rId83"/>
    <p:sldId id="739" r:id="rId84"/>
    <p:sldId id="728" r:id="rId85"/>
    <p:sldId id="735" r:id="rId86"/>
    <p:sldId id="704" r:id="rId87"/>
    <p:sldId id="734" r:id="rId88"/>
    <p:sldId id="720" r:id="rId89"/>
    <p:sldId id="733" r:id="rId90"/>
    <p:sldId id="701" r:id="rId91"/>
    <p:sldId id="712" r:id="rId92"/>
    <p:sldId id="737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You Begin" id="{E0EF4C05-0C63-5541-89AE-9208F98A56B1}">
          <p14:sldIdLst>
            <p14:sldId id="614"/>
            <p14:sldId id="611"/>
            <p14:sldId id="613"/>
            <p14:sldId id="612"/>
          </p14:sldIdLst>
        </p14:section>
        <p14:section name="Walk-In" id="{B4AA3D15-D40E-F045-BF5E-0FA76BA4CC6D}">
          <p14:sldIdLst>
            <p14:sldId id="727"/>
            <p14:sldId id="740"/>
            <p14:sldId id="744"/>
            <p14:sldId id="742"/>
            <p14:sldId id="741"/>
            <p14:sldId id="748"/>
            <p14:sldId id="743"/>
            <p14:sldId id="745"/>
            <p14:sldId id="746"/>
            <p14:sldId id="747"/>
          </p14:sldIdLst>
        </p14:section>
        <p14:section name="YOUR PRESENATATION" id="{88A75BE7-9891-0649-8603-A4248CBF5D51}">
          <p14:sldIdLst/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>
            <p14:sldId id="735"/>
            <p14:sldId id="704"/>
            <p14:sldId id="734"/>
            <p14:sldId id="720"/>
            <p14:sldId id="733"/>
            <p14:sldId id="701"/>
            <p14:sldId id="712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E3E"/>
    <a:srgbClr val="002A5F"/>
    <a:srgbClr val="01529E"/>
    <a:srgbClr val="041F30"/>
    <a:srgbClr val="07EB85"/>
    <a:srgbClr val="00001B"/>
    <a:srgbClr val="043639"/>
    <a:srgbClr val="1BB6E1"/>
    <a:srgbClr val="041E31"/>
    <a:srgbClr val="00E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5"/>
    <p:restoredTop sz="79153"/>
  </p:normalViewPr>
  <p:slideViewPr>
    <p:cSldViewPr snapToGrid="0">
      <p:cViewPr varScale="1">
        <p:scale>
          <a:sx n="78" d="100"/>
          <a:sy n="78" d="100"/>
        </p:scale>
        <p:origin x="498" y="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97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Template-Dark v4.0</a:t>
            </a:r>
          </a:p>
          <a:p>
            <a:r>
              <a:rPr lang="en-US" baseline="0" dirty="0"/>
              <a:t>September 29,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7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55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84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4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9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1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9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7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5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90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7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2/22/2022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2/22/2022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2/22/2022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hyperlink" Target="https://esriis.sharepoint.com/sites/PresentationResources/Shared%20Documents/How-to-Apply-Templates.mp4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riis.sharepoint.com/sites/CreativeLab#stock-photos" TargetMode="External"/><Relationship Id="rId3" Type="http://schemas.openxmlformats.org/officeDocument/2006/relationships/hyperlink" Target="https://esriis.sharepoint.com/sites/PresentationResources/Shared%20Documents/diagrams-tables-and-timelines.pptx" TargetMode="External"/><Relationship Id="rId7" Type="http://schemas.openxmlformats.org/officeDocument/2006/relationships/hyperlink" Target="https://esriis.sharepoint.com/sites/PresentationResources/SitePages/Strategic-Presentations.aspx" TargetMode="External"/><Relationship Id="rId2" Type="http://schemas.openxmlformats.org/officeDocument/2006/relationships/hyperlink" Target="https://esriis.sharepoint.com/sites/PresentationResources/SitePages/Templates-and-Tool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sriis.sharepoint.com/sites/PresentationResources/Shared%20Documents/graphic-ppt-backgrounds.pptx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esriis.sharepoint.com/sites/PresentationResources/Shared%20Documents/esri-design-template-mac.potx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esriis.sharepoint.com/sites/PresentationResources/Shared%20Documents/esri-design-template-win.potx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sriis.sharepoint.com/sites/PresentationResources/SitePages/Presentation-FAQs.aspx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81778-21F3-DF46-97E0-507A111B8C37}"/>
              </a:ext>
            </a:extLst>
          </p:cNvPr>
          <p:cNvGrpSpPr/>
          <p:nvPr/>
        </p:nvGrpSpPr>
        <p:grpSpPr>
          <a:xfrm>
            <a:off x="3200400" y="1572768"/>
            <a:ext cx="6223438" cy="1723549"/>
            <a:chOff x="3552737" y="2137470"/>
            <a:chExt cx="6223438" cy="17235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37470"/>
              <a:ext cx="5465459" cy="172354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Less is more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Avoid paragraphs and long sentences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the 5x5 rule — max of 5 lines, 5 words each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One idea per slide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B07CD3-5FD2-E848-815B-4A953804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52737" y="2137470"/>
              <a:ext cx="656296" cy="656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786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17661"/>
            <a:ext cx="4427728" cy="830997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Demonstrate the Guide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	Adding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	Symbolize with class size renderer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Using the Map Widget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25604946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The GeoAccessor Class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Part II: The Spatially Enabled DataFrame</a:t>
            </a:r>
          </a:p>
        </p:txBody>
      </p:sp>
    </p:spTree>
    <p:extLst>
      <p:ext uri="{BB962C8B-B14F-4D97-AF65-F5344CB8AC3E}">
        <p14:creationId xmlns:p14="http://schemas.microsoft.com/office/powerpoint/2010/main" val="221008215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Integration with Open </a:t>
            </a:r>
            <a:r>
              <a:rPr lang="en-US" sz="1800" b="0">
                <a:solidFill>
                  <a:srgbClr val="00EC86"/>
                </a:solidFill>
              </a:rPr>
              <a:t>Source Coding Patterns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Part III – Python Libraries</a:t>
            </a:r>
          </a:p>
        </p:txBody>
      </p:sp>
    </p:spTree>
    <p:extLst>
      <p:ext uri="{BB962C8B-B14F-4D97-AF65-F5344CB8AC3E}">
        <p14:creationId xmlns:p14="http://schemas.microsoft.com/office/powerpoint/2010/main" val="12836548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0903602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3845967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/>
            <a:stretch/>
          </p:blipFill>
          <p:spPr>
            <a:xfrm>
              <a:off x="2743200" y="0"/>
              <a:ext cx="9448800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Presentation Title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0195640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08ECC-C584-E141-8D30-A0DBB8FE4E77}"/>
              </a:ext>
            </a:extLst>
          </p:cNvPr>
          <p:cNvSpPr txBox="1"/>
          <p:nvPr/>
        </p:nvSpPr>
        <p:spPr>
          <a:xfrm>
            <a:off x="3958379" y="1568708"/>
            <a:ext cx="7201580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0" dirty="0">
                <a:solidFill>
                  <a:schemeClr val="bg1"/>
                </a:solidFill>
              </a:rPr>
              <a:t>How to apply this template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Copy existing slides into this file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pasting, choose Use Destination Theme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0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Adjust your slides: </a:t>
            </a:r>
            <a:r>
              <a:rPr lang="en-US" dirty="0">
                <a:solidFill>
                  <a:schemeClr val="bg1"/>
                </a:solidFill>
              </a:rPr>
              <a:t>titles are now larger and lower on the slide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better visibility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consistent title placement, you may need to select a layout from the Layout menu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FF1F6C7-B8AB-4E48-A497-0A910F864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1568708"/>
            <a:ext cx="658368" cy="658368"/>
          </a:xfrm>
          <a:prstGeom prst="rect">
            <a:avLst/>
          </a:prstGeom>
        </p:spPr>
      </p:pic>
      <p:pic>
        <p:nvPicPr>
          <p:cNvPr id="16" name="Picture 15" descr="screenshot of Mac Paste Options menu: choose Use Destination Theme">
            <a:extLst>
              <a:ext uri="{FF2B5EF4-FFF2-40B4-BE49-F238E27FC236}">
                <a16:creationId xmlns:a16="http://schemas.microsoft.com/office/drawing/2014/main" id="{B87E8DBE-EC55-9240-942D-1020DB551C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075" y="3042587"/>
            <a:ext cx="1261518" cy="657715"/>
          </a:xfrm>
          <a:prstGeom prst="rect">
            <a:avLst/>
          </a:prstGeom>
        </p:spPr>
      </p:pic>
      <p:pic>
        <p:nvPicPr>
          <p:cNvPr id="17" name="Picture 16" descr="screenshot of the macOS ribbon and Layout menu: choose Use Destination Theme">
            <a:extLst>
              <a:ext uri="{FF2B5EF4-FFF2-40B4-BE49-F238E27FC236}">
                <a16:creationId xmlns:a16="http://schemas.microsoft.com/office/drawing/2014/main" id="{58FCD2F7-C172-174E-8FF6-0F673C02A5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2152" y="5349750"/>
            <a:ext cx="1754069" cy="859543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8458DF-02B4-BC45-8B49-DBA6481F4A75}"/>
              </a:ext>
            </a:extLst>
          </p:cNvPr>
          <p:cNvSpPr txBox="1"/>
          <p:nvPr/>
        </p:nvSpPr>
        <p:spPr>
          <a:xfrm>
            <a:off x="6522152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Mac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8712F-C813-BA4B-9E26-90E03C802CB8}"/>
              </a:ext>
            </a:extLst>
          </p:cNvPr>
          <p:cNvSpPr txBox="1"/>
          <p:nvPr/>
        </p:nvSpPr>
        <p:spPr>
          <a:xfrm>
            <a:off x="6522152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Mac</a:t>
            </a:r>
            <a:endParaRPr lang="en-US" sz="900" i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14D58-4C26-8B4E-8A6E-57CFB37B7114}"/>
              </a:ext>
            </a:extLst>
          </p:cNvPr>
          <p:cNvSpPr txBox="1"/>
          <p:nvPr/>
        </p:nvSpPr>
        <p:spPr>
          <a:xfrm>
            <a:off x="4268520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Windows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AC12E-B3ED-0142-AACC-2359D0A658B0}"/>
              </a:ext>
            </a:extLst>
          </p:cNvPr>
          <p:cNvSpPr txBox="1"/>
          <p:nvPr/>
        </p:nvSpPr>
        <p:spPr>
          <a:xfrm>
            <a:off x="4268520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Windows</a:t>
            </a:r>
            <a:endParaRPr lang="en-US" sz="900" i="1">
              <a:solidFill>
                <a:schemeClr val="bg1"/>
              </a:solidFill>
            </a:endParaRPr>
          </a:p>
        </p:txBody>
      </p:sp>
      <p:pic>
        <p:nvPicPr>
          <p:cNvPr id="15" name="Picture 14" descr="screenshot of Windows Paste Options menu: choose Use Destination Theme">
            <a:extLst>
              <a:ext uri="{FF2B5EF4-FFF2-40B4-BE49-F238E27FC236}">
                <a16:creationId xmlns:a16="http://schemas.microsoft.com/office/drawing/2014/main" id="{AE558262-4CA3-A34D-98AB-7C3C4DB6E0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8083" y="2957297"/>
            <a:ext cx="936974" cy="743005"/>
          </a:xfrm>
          <a:prstGeom prst="rect">
            <a:avLst/>
          </a:prstGeom>
        </p:spPr>
      </p:pic>
      <p:pic>
        <p:nvPicPr>
          <p:cNvPr id="25" name="Picture 8" descr="screenshot of the ribbon and Layout command in the web app: choose Use Destination Theme">
            <a:extLst>
              <a:ext uri="{FF2B5EF4-FFF2-40B4-BE49-F238E27FC236}">
                <a16:creationId xmlns:a16="http://schemas.microsoft.com/office/drawing/2014/main" id="{A6EF5CDC-DEF0-F147-A4A8-4F6035CF78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066" y="5454099"/>
            <a:ext cx="2147224" cy="612126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Picture 25" descr="screenshot of the Windows ribbon and Layout menu: choose Use Destination Theme">
            <a:extLst>
              <a:ext uri="{FF2B5EF4-FFF2-40B4-BE49-F238E27FC236}">
                <a16:creationId xmlns:a16="http://schemas.microsoft.com/office/drawing/2014/main" id="{880B94B9-AFAA-1543-BCFE-5693932EF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267869" y="5364365"/>
            <a:ext cx="1610418" cy="847604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22DA61-6160-5B44-BD28-BF548E947747}"/>
              </a:ext>
            </a:extLst>
          </p:cNvPr>
          <p:cNvSpPr txBox="1"/>
          <p:nvPr/>
        </p:nvSpPr>
        <p:spPr>
          <a:xfrm>
            <a:off x="8957198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77C81A-DC48-3846-AC26-BC128554E74C}"/>
              </a:ext>
            </a:extLst>
          </p:cNvPr>
          <p:cNvSpPr txBox="1"/>
          <p:nvPr/>
        </p:nvSpPr>
        <p:spPr>
          <a:xfrm>
            <a:off x="8957198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screenshot of Paste Options menu in the web app: choose Use Destination Theme">
            <a:extLst>
              <a:ext uri="{FF2B5EF4-FFF2-40B4-BE49-F238E27FC236}">
                <a16:creationId xmlns:a16="http://schemas.microsoft.com/office/drawing/2014/main" id="{4A9D73F3-2D13-CA44-AE19-3BCEE2C3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198" y="3061422"/>
            <a:ext cx="1360578" cy="6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8E04A73D-C5A6-BA4F-9112-734CB2C347AD}"/>
              </a:ext>
            </a:extLst>
          </p:cNvPr>
          <p:cNvSpPr/>
          <p:nvPr/>
        </p:nvSpPr>
        <p:spPr bwMode="auto">
          <a:xfrm>
            <a:off x="703597" y="3232826"/>
            <a:ext cx="2112746" cy="1757329"/>
          </a:xfrm>
          <a:prstGeom prst="rect">
            <a:avLst/>
          </a:prstGeom>
          <a:solidFill>
            <a:srgbClr val="30340A"/>
          </a:solid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22" name="Picture 21">
            <a:hlinkClick r:id="rId11"/>
            <a:extLst>
              <a:ext uri="{FF2B5EF4-FFF2-40B4-BE49-F238E27FC236}">
                <a16:creationId xmlns:a16="http://schemas.microsoft.com/office/drawing/2014/main" id="{28BDE380-3753-8E45-B3C1-44403257DD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70" y="3963321"/>
            <a:ext cx="1764963" cy="882656"/>
          </a:xfrm>
          <a:prstGeom prst="rect">
            <a:avLst/>
          </a:prstGeom>
          <a:ln w="6350">
            <a:solidFill>
              <a:srgbClr val="FFFFFF"/>
            </a:solidFill>
          </a:ln>
        </p:spPr>
      </p:pic>
      <p:sp>
        <p:nvSpPr>
          <p:cNvPr id="29" name="TextBox 28">
            <a:hlinkClick r:id="rId11"/>
            <a:extLst>
              <a:ext uri="{FF2B5EF4-FFF2-40B4-BE49-F238E27FC236}">
                <a16:creationId xmlns:a16="http://schemas.microsoft.com/office/drawing/2014/main" id="{8E07E359-4A51-3D48-AB99-CD9CC3DCC167}"/>
              </a:ext>
            </a:extLst>
          </p:cNvPr>
          <p:cNvSpPr txBox="1"/>
          <p:nvPr/>
        </p:nvSpPr>
        <p:spPr>
          <a:xfrm>
            <a:off x="694086" y="3363320"/>
            <a:ext cx="2083319" cy="43282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1600" b="1" dirty="0"/>
              <a:t>For a brief video tutorial, click here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104247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0"/>
              <a:ext cx="1217295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8873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977579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Demo Presenter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Demo 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1" y="9144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74EED-310D-4442-ACE8-D024F4B4EF59}"/>
              </a:ext>
            </a:extLst>
          </p:cNvPr>
          <p:cNvGrpSpPr/>
          <p:nvPr/>
        </p:nvGrpSpPr>
        <p:grpSpPr>
          <a:xfrm>
            <a:off x="3200400" y="1572768"/>
            <a:ext cx="8069420" cy="4078039"/>
            <a:chOff x="3552737" y="1828800"/>
            <a:chExt cx="8069420" cy="4078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1828800"/>
              <a:ext cx="7311441" cy="407803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Design resources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Icons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Load Esri-created icons straight into your deck!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From the Home ribbon above, click Esri Icons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Presentation </a:t>
              </a:r>
              <a:r>
                <a:rPr lang="en-US" dirty="0">
                  <a:solidFill>
                    <a:schemeClr val="bg1"/>
                  </a:solidFill>
                </a:rPr>
                <a:t>Resources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dirty="0">
                <a:solidFill>
                  <a:srgbClr val="828219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Diagrams, Tables and Timelines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Esri Design Template </a:t>
              </a:r>
            </a:p>
            <a:p>
              <a:pPr marL="1087438" lvl="2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</a:rPr>
                <a:t>Windows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r>
                <a:rPr lang="en-US" sz="800" dirty="0">
                  <a:solidFill>
                    <a:srgbClr val="828219"/>
                  </a:solidFill>
                </a:rPr>
                <a:t> </a:t>
              </a:r>
              <a:r>
                <a:rPr lang="en-US" sz="1100" dirty="0">
                  <a:solidFill>
                    <a:srgbClr val="828219"/>
                  </a:solidFill>
                </a:rPr>
                <a:t>| </a:t>
              </a:r>
              <a:r>
                <a:rPr lang="en-US" sz="1100" dirty="0">
                  <a:solidFill>
                    <a:schemeClr val="bg1"/>
                  </a:solidFill>
                </a:rPr>
                <a:t>Mac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900" dirty="0">
                <a:solidFill>
                  <a:srgbClr val="C00000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Backgrounds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Strategic Presentations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600" dirty="0">
                <a:solidFill>
                  <a:srgbClr val="828219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Stock photos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Adobe Stock images are available. </a:t>
              </a:r>
              <a:r>
                <a:rPr lang="en-US" sz="900" dirty="0">
                  <a:solidFill>
                    <a:srgbClr val="82821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See the details</a:t>
              </a:r>
              <a:r>
                <a:rPr lang="en-US" sz="900" dirty="0">
                  <a:solidFill>
                    <a:srgbClr val="828219"/>
                  </a:solidFill>
                </a:rPr>
                <a:t>.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6B2968-9CBF-2B48-AB72-A7972F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2737" y="1828800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9D869CC-415D-8245-B1D2-D582CA1713D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4399" y="4487794"/>
            <a:ext cx="1524000" cy="12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1315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68AA7-FA2E-5041-97DB-A460A19F469C}"/>
              </a:ext>
            </a:extLst>
          </p:cNvPr>
          <p:cNvGrpSpPr/>
          <p:nvPr/>
        </p:nvGrpSpPr>
        <p:grpSpPr>
          <a:xfrm>
            <a:off x="3200400" y="1572768"/>
            <a:ext cx="6223438" cy="2585323"/>
            <a:chOff x="3552737" y="2140783"/>
            <a:chExt cx="6223438" cy="25853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40783"/>
              <a:ext cx="5465459" cy="258532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Arial or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Arial font everywhere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Pick Arial [Headings] or [Body]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from the top of the font list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“Theme Fonts” for details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830A0"/>
                  </a:solidFill>
                </a:rPr>
                <a:t>Avenir Next is no longer supported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“Arial or Avenir Next” for details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[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828218"/>
                  </a:solidFill>
                  <a:effectLst/>
                  <a:uLnTx/>
                  <a:uFillTx/>
                  <a:latin typeface="Arial"/>
                  <a:ea typeface="ＭＳ Ｐゴシック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A62BA-77C4-1140-B521-AA3D7362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99" y="2176391"/>
              <a:ext cx="1511300" cy="5207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EEB24FE-8FC1-4A43-B51F-49A59475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52737" y="2140783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 descr="screenshot of Font menu, showing Theme Fonts at the top of the list">
            <a:extLst>
              <a:ext uri="{FF2B5EF4-FFF2-40B4-BE49-F238E27FC236}">
                <a16:creationId xmlns:a16="http://schemas.microsoft.com/office/drawing/2014/main" id="{A1ACF7C1-5789-A645-B674-DD3969EFB4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039" y="2547863"/>
            <a:ext cx="2063312" cy="801235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03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9"/>
            <a:stretch/>
          </p:blipFill>
          <p:spPr>
            <a:xfrm>
              <a:off x="2673530" y="0"/>
              <a:ext cx="951846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6364" y="3289750"/>
            <a:ext cx="5486400" cy="1529385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Nanae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 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Aubry</a:t>
            </a: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Nick 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Giner</a:t>
            </a: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John Yaist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62" y="1804087"/>
            <a:ext cx="7276862" cy="1298790"/>
          </a:xfrm>
        </p:spPr>
        <p:txBody>
          <a:bodyPr/>
          <a:lstStyle/>
          <a:p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Mapping and Exploring Spatial Data in Jupyter Notebooks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98311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1" y="2031555"/>
            <a:ext cx="12068432" cy="3427413"/>
          </a:xfrm>
        </p:spPr>
        <p:txBody>
          <a:bodyPr numCol="1"/>
          <a:lstStyle/>
          <a:p>
            <a:pPr>
              <a:buClr>
                <a:srgbClr val="00EC86"/>
              </a:buClr>
            </a:pPr>
            <a:r>
              <a:rPr lang="en-US" sz="3600" b="0" dirty="0"/>
              <a:t>Part I: The Map Widget</a:t>
            </a:r>
          </a:p>
          <a:p>
            <a:pPr>
              <a:buClr>
                <a:srgbClr val="00EC86"/>
              </a:buClr>
            </a:pPr>
            <a:endParaRPr lang="en-US" sz="3600" dirty="0"/>
          </a:p>
          <a:p>
            <a:pPr>
              <a:buClr>
                <a:srgbClr val="00EC86"/>
              </a:buClr>
            </a:pPr>
            <a:r>
              <a:rPr lang="en-US" sz="3600" b="0" dirty="0"/>
              <a:t>Part II: The Spatially Enabled DataFrame</a:t>
            </a:r>
          </a:p>
          <a:p>
            <a:pPr>
              <a:buClr>
                <a:srgbClr val="00EC86"/>
              </a:buClr>
            </a:pPr>
            <a:endParaRPr lang="en-US" sz="3600" dirty="0"/>
          </a:p>
          <a:p>
            <a:pPr>
              <a:buClr>
                <a:srgbClr val="00EC86"/>
              </a:buClr>
            </a:pPr>
            <a:r>
              <a:rPr lang="en-US" sz="3600" b="0" dirty="0"/>
              <a:t>Part III: Python Libraries				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What we’ll present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32D84-AFA3-4160-A920-DF3699001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017" y="763919"/>
            <a:ext cx="2238135" cy="21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8485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48496" y="2495281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3200" b="0" dirty="0"/>
              <a:t> Resides in the  </a:t>
            </a:r>
            <a:r>
              <a:rPr lang="en-US" sz="3200" b="0" dirty="0" err="1"/>
              <a:t>arcgis.widgets</a:t>
            </a:r>
            <a:r>
              <a:rPr lang="en-US" sz="3200" b="0" dirty="0"/>
              <a:t> module</a:t>
            </a:r>
          </a:p>
          <a:p>
            <a:pPr lvl="1">
              <a:buClr>
                <a:srgbClr val="00EC86"/>
              </a:buClr>
            </a:pPr>
            <a:r>
              <a:rPr lang="en-US" sz="2800" dirty="0"/>
              <a:t>accessed with the </a:t>
            </a:r>
            <a:r>
              <a:rPr lang="en-US" sz="2800" i="1" dirty="0"/>
              <a:t>map() </a:t>
            </a:r>
            <a:r>
              <a:rPr lang="en-US" sz="2800" dirty="0"/>
              <a:t>method of the GIS class</a:t>
            </a:r>
            <a:endParaRPr lang="en-US" sz="2800" b="0" dirty="0"/>
          </a:p>
          <a:p>
            <a:pPr>
              <a:buClr>
                <a:srgbClr val="00EC86"/>
              </a:buClr>
            </a:pPr>
            <a:endParaRPr lang="en-US" sz="2800" dirty="0"/>
          </a:p>
          <a:p>
            <a:pPr>
              <a:buClr>
                <a:srgbClr val="00EC86"/>
              </a:buClr>
            </a:pPr>
            <a:r>
              <a:rPr lang="en-US" sz="3200" dirty="0"/>
              <a:t>Communicates with ArcGIS API for </a:t>
            </a:r>
            <a:r>
              <a:rPr lang="en-US" sz="3200" b="0" dirty="0"/>
              <a:t>JavaScript API</a:t>
            </a:r>
          </a:p>
          <a:p>
            <a:pPr>
              <a:buClr>
                <a:srgbClr val="00EC86"/>
              </a:buClr>
            </a:pPr>
            <a:endParaRPr lang="en-US" sz="3200" dirty="0"/>
          </a:p>
          <a:p>
            <a:pPr>
              <a:buClr>
                <a:srgbClr val="00EC86"/>
              </a:buClr>
            </a:pPr>
            <a:r>
              <a:rPr lang="en-US" sz="3200" dirty="0"/>
              <a:t>Integrates with Jupyter Notebooks</a:t>
            </a:r>
          </a:p>
          <a:p>
            <a:pPr>
              <a:buClr>
                <a:srgbClr val="00EC86"/>
              </a:buClr>
            </a:pPr>
            <a:endParaRPr lang="en-US" sz="40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492443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3200" b="0" dirty="0">
                <a:solidFill>
                  <a:srgbClr val="00EC86"/>
                </a:solidFill>
              </a:rPr>
              <a:t>The MapView Class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0512"/>
            <a:ext cx="10369296" cy="615553"/>
          </a:xfrm>
        </p:spPr>
        <p:txBody>
          <a:bodyPr/>
          <a:lstStyle/>
          <a:p>
            <a:r>
              <a:rPr lang="en-US" sz="4000" b="0" dirty="0"/>
              <a:t>The Map Widget</a:t>
            </a:r>
          </a:p>
        </p:txBody>
      </p:sp>
    </p:spTree>
    <p:extLst>
      <p:ext uri="{BB962C8B-B14F-4D97-AF65-F5344CB8AC3E}">
        <p14:creationId xmlns:p14="http://schemas.microsoft.com/office/powerpoint/2010/main" val="3384378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138499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Demonstrate the basic guide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loadin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g map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	centering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	zooming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basemaps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Using the Map Widget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18164802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547891"/>
            <a:ext cx="4527741" cy="1969770"/>
          </a:xfrm>
        </p:spPr>
        <p:txBody>
          <a:bodyPr/>
          <a:lstStyle/>
          <a:p>
            <a:r>
              <a:rPr lang="en-US" sz="3600" dirty="0"/>
              <a:t>ArcGIS Pro</a:t>
            </a:r>
            <a:br>
              <a:rPr lang="en-US" sz="3600" dirty="0"/>
            </a:br>
            <a:r>
              <a:rPr lang="en-US" sz="3600" dirty="0"/>
              <a:t>	</a:t>
            </a:r>
            <a:r>
              <a:rPr lang="en-US" sz="2800" dirty="0"/>
              <a:t>Add data</a:t>
            </a:r>
            <a:br>
              <a:rPr lang="en-US" sz="2800" dirty="0"/>
            </a:br>
            <a:r>
              <a:rPr lang="en-US" sz="2800" dirty="0"/>
              <a:t>	and symbolize with class</a:t>
            </a:r>
            <a:br>
              <a:rPr lang="en-US" sz="2800" dirty="0"/>
            </a:br>
            <a:r>
              <a:rPr lang="en-US" sz="2800" dirty="0"/>
              <a:t>	size renderer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471558-B6DB-4548-A193-C5956A842AE9}"/>
              </a:ext>
            </a:extLst>
          </p:cNvPr>
          <p:cNvSpPr/>
          <p:nvPr/>
        </p:nvSpPr>
        <p:spPr bwMode="auto">
          <a:xfrm rot="10800000">
            <a:off x="1275007" y="1661374"/>
            <a:ext cx="3940121" cy="3181080"/>
          </a:xfrm>
          <a:prstGeom prst="rect">
            <a:avLst/>
          </a:prstGeom>
          <a:gradFill flip="none" rotWithShape="1">
            <a:gsLst>
              <a:gs pos="25000">
                <a:srgbClr val="002A5F">
                  <a:alpha val="78000"/>
                </a:srgbClr>
              </a:gs>
              <a:gs pos="65000">
                <a:srgbClr val="01529E">
                  <a:alpha val="83000"/>
                </a:srgbClr>
              </a:gs>
              <a:gs pos="100000">
                <a:srgbClr val="041E31">
                  <a:alpha val="76000"/>
                </a:srgbClr>
              </a:gs>
              <a:gs pos="0">
                <a:srgbClr val="053E3E">
                  <a:alpha val="59000"/>
                </a:srgbClr>
              </a:gs>
            </a:gsLst>
            <a:lin ang="18900000" scaled="1"/>
            <a:tileRect/>
          </a:gradFill>
          <a:ln w="1905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F9C58-AB09-446C-B42D-748D1E92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769" y="1817043"/>
            <a:ext cx="2923504" cy="28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3070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2f65a5d51b3cb983f2cf92e7519496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b5f08b117d5a7a8365e3f4ac9ec805b4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6872E59-1E77-4D36-8BC3-1FD2D9C3A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4de5f80-f99e-4558-9eae-4c68f1d7806e"/>
    <ds:schemaRef ds:uri="http://purl.org/dc/elements/1.1/"/>
    <ds:schemaRef ds:uri="http://schemas.microsoft.com/office/2006/metadata/properties"/>
    <ds:schemaRef ds:uri="2c8d6bd7-73c7-436f-a188-0b5a6a1c1c8d"/>
    <ds:schemaRef ds:uri="http://www.w3.org/XML/1998/namespace"/>
    <ds:schemaRef ds:uri="http://purl.org/dc/dcmitype/"/>
  </ds:schemaRefs>
</ds:datastoreItem>
</file>

<file path=customXml/itemProps3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7946</TotalTime>
  <Words>538</Words>
  <Application>Microsoft Office PowerPoint</Application>
  <PresentationFormat>Widescreen</PresentationFormat>
  <Paragraphs>142</Paragraphs>
  <Slides>24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Avenir LT Std 55 Roman</vt:lpstr>
      <vt:lpstr>Lucida Grande</vt:lpstr>
      <vt:lpstr>Arial</vt:lpstr>
      <vt:lpstr>AvenirNext LT Pro Medium</vt:lpstr>
      <vt:lpstr>Calibri</vt:lpstr>
      <vt:lpstr>Esri_Corporate_Template-Dark</vt:lpstr>
      <vt:lpstr>PowerPoint Presentation</vt:lpstr>
      <vt:lpstr>PowerPoint Presentation</vt:lpstr>
      <vt:lpstr>PowerPoint Presentation</vt:lpstr>
      <vt:lpstr>PowerPoint Presentation</vt:lpstr>
      <vt:lpstr>Mapping and Exploring Spatial Data in Jupyter Notebooks</vt:lpstr>
      <vt:lpstr>Agenda</vt:lpstr>
      <vt:lpstr>The Map Widget</vt:lpstr>
      <vt:lpstr>Using the Map Widget</vt:lpstr>
      <vt:lpstr>ArcGIS Pro  Add data  and symbolize with class  size renderer</vt:lpstr>
      <vt:lpstr>Using the Map Widget</vt:lpstr>
      <vt:lpstr>Part II: The Spatially Enabled DataFrame</vt:lpstr>
      <vt:lpstr>Part III – Python Libraries</vt:lpstr>
      <vt:lpstr>Headline</vt:lpstr>
      <vt:lpstr>Headline</vt:lpstr>
      <vt:lpstr>PowerPoint Presentation</vt:lpstr>
      <vt:lpstr>PowerPoint Presentation</vt:lpstr>
      <vt:lpstr>Presentation Title </vt:lpstr>
      <vt:lpstr>Headline</vt:lpstr>
      <vt:lpstr>Headline</vt:lpstr>
      <vt:lpstr>Section Header</vt:lpstr>
      <vt:lpstr>Section Header</vt:lpstr>
      <vt:lpstr>Demo Title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30</cp:revision>
  <cp:lastPrinted>2021-08-10T23:54:02Z</cp:lastPrinted>
  <dcterms:created xsi:type="dcterms:W3CDTF">2021-10-12T16:08:44Z</dcterms:created>
  <dcterms:modified xsi:type="dcterms:W3CDTF">2022-02-22T20:01:24Z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